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004000" cy="32004000"/>
  <p:notesSz cx="6858000" cy="9144000"/>
  <p:defaultTextStyle>
    <a:defPPr>
      <a:defRPr lang="en-US"/>
    </a:defPPr>
    <a:lvl1pPr marL="0" algn="l" defTabSz="365757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1pPr>
    <a:lvl2pPr marL="1828789" algn="l" defTabSz="365757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2pPr>
    <a:lvl3pPr marL="3657577" algn="l" defTabSz="365757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3pPr>
    <a:lvl4pPr marL="5486366" algn="l" defTabSz="365757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4pPr>
    <a:lvl5pPr marL="7315154" algn="l" defTabSz="365757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5pPr>
    <a:lvl6pPr marL="9143943" algn="l" defTabSz="365757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6pPr>
    <a:lvl7pPr marL="10972731" algn="l" defTabSz="365757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7pPr>
    <a:lvl8pPr marL="12801520" algn="l" defTabSz="365757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8pPr>
    <a:lvl9pPr marL="14630309" algn="l" defTabSz="365757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0">
          <p15:clr>
            <a:srgbClr val="A4A3A4"/>
          </p15:clr>
        </p15:guide>
        <p15:guide id="2" pos="100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33" d="100"/>
          <a:sy n="33" d="100"/>
        </p:scale>
        <p:origin x="138" y="24"/>
      </p:cViewPr>
      <p:guideLst>
        <p:guide orient="horz" pos="10080"/>
        <p:guide pos="100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9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EE7C5-31CD-4BFA-B236-32FCC51D3F1A}" type="datetimeFigureOut">
              <a:rPr lang="en-US" smtClean="0"/>
              <a:pPr/>
              <a:t>4/15/2014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D7953F-3FBC-4191-A07B-54709CCDD17F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4686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575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828789" algn="l" defTabSz="36575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3657577" algn="l" defTabSz="36575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5486366" algn="l" defTabSz="36575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7315154" algn="l" defTabSz="36575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9143943" algn="l" defTabSz="36575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10972731" algn="l" defTabSz="36575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12801520" algn="l" defTabSz="36575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14630309" algn="l" defTabSz="36575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D7953F-3FBC-4191-A07B-54709CCDD17F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1976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0300" y="9941987"/>
            <a:ext cx="27203400" cy="68601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18135600"/>
            <a:ext cx="22402800" cy="8178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657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486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315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143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972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801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630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0A9A-0E71-45A7-ADB4-16751B955288}" type="datetimeFigureOut">
              <a:rPr lang="en-US" smtClean="0"/>
              <a:pPr/>
              <a:t>4/15/2014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7207-B1AE-41A2-B609-D00CED95DF6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0A9A-0E71-45A7-ADB4-16751B955288}" type="datetimeFigureOut">
              <a:rPr lang="en-US" smtClean="0"/>
              <a:pPr/>
              <a:t>4/15/2014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7207-B1AE-41A2-B609-D00CED95DF6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202900" y="1281647"/>
            <a:ext cx="7200900" cy="273071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0200" y="1281647"/>
            <a:ext cx="21069300" cy="273071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0A9A-0E71-45A7-ADB4-16751B955288}" type="datetimeFigureOut">
              <a:rPr lang="en-US" smtClean="0"/>
              <a:pPr/>
              <a:t>4/15/2014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7207-B1AE-41A2-B609-D00CED95DF6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0A9A-0E71-45A7-ADB4-16751B955288}" type="datetimeFigureOut">
              <a:rPr lang="en-US" smtClean="0"/>
              <a:pPr/>
              <a:t>4/15/2014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7207-B1AE-41A2-B609-D00CED95DF6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8096" y="20565535"/>
            <a:ext cx="27203400" cy="6356350"/>
          </a:xfrm>
        </p:spPr>
        <p:txBody>
          <a:bodyPr anchor="t"/>
          <a:lstStyle>
            <a:lvl1pPr algn="l">
              <a:defRPr sz="16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8096" y="13564664"/>
            <a:ext cx="27203400" cy="7000872"/>
          </a:xfrm>
        </p:spPr>
        <p:txBody>
          <a:bodyPr anchor="b"/>
          <a:lstStyle>
            <a:lvl1pPr marL="0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1pPr>
            <a:lvl2pPr marL="1828789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65757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3pPr>
            <a:lvl4pPr marL="5486366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4pPr>
            <a:lvl5pPr marL="7315154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5pPr>
            <a:lvl6pPr marL="9143943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6pPr>
            <a:lvl7pPr marL="10972731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7pPr>
            <a:lvl8pPr marL="1280152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8pPr>
            <a:lvl9pPr marL="14630309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0A9A-0E71-45A7-ADB4-16751B955288}" type="datetimeFigureOut">
              <a:rPr lang="en-US" smtClean="0"/>
              <a:pPr/>
              <a:t>4/15/2014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7207-B1AE-41A2-B609-D00CED95DF6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7467603"/>
            <a:ext cx="14135100" cy="21121160"/>
          </a:xfrm>
        </p:spPr>
        <p:txBody>
          <a:bodyPr/>
          <a:lstStyle>
            <a:lvl1pPr>
              <a:defRPr sz="11200"/>
            </a:lvl1pPr>
            <a:lvl2pPr>
              <a:defRPr sz="9600"/>
            </a:lvl2pPr>
            <a:lvl3pPr>
              <a:defRPr sz="80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68700" y="7467603"/>
            <a:ext cx="14135100" cy="21121160"/>
          </a:xfrm>
        </p:spPr>
        <p:txBody>
          <a:bodyPr/>
          <a:lstStyle>
            <a:lvl1pPr>
              <a:defRPr sz="11200"/>
            </a:lvl1pPr>
            <a:lvl2pPr>
              <a:defRPr sz="9600"/>
            </a:lvl2pPr>
            <a:lvl3pPr>
              <a:defRPr sz="80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0A9A-0E71-45A7-ADB4-16751B955288}" type="datetimeFigureOut">
              <a:rPr lang="en-US" smtClean="0"/>
              <a:pPr/>
              <a:t>4/15/2014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7207-B1AE-41A2-B609-D00CED95DF6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7163860"/>
            <a:ext cx="14140658" cy="2985556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789" indent="0">
              <a:buNone/>
              <a:defRPr sz="8000" b="1"/>
            </a:lvl2pPr>
            <a:lvl3pPr marL="3657577" indent="0">
              <a:buNone/>
              <a:defRPr sz="7200" b="1"/>
            </a:lvl3pPr>
            <a:lvl4pPr marL="5486366" indent="0">
              <a:buNone/>
              <a:defRPr sz="6400" b="1"/>
            </a:lvl4pPr>
            <a:lvl5pPr marL="7315154" indent="0">
              <a:buNone/>
              <a:defRPr sz="6400" b="1"/>
            </a:lvl5pPr>
            <a:lvl6pPr marL="9143943" indent="0">
              <a:buNone/>
              <a:defRPr sz="6400" b="1"/>
            </a:lvl6pPr>
            <a:lvl7pPr marL="10972731" indent="0">
              <a:buNone/>
              <a:defRPr sz="6400" b="1"/>
            </a:lvl7pPr>
            <a:lvl8pPr marL="12801520" indent="0">
              <a:buNone/>
              <a:defRPr sz="6400" b="1"/>
            </a:lvl8pPr>
            <a:lvl9pPr marL="14630309" indent="0">
              <a:buNone/>
              <a:defRPr sz="6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0200" y="10149416"/>
            <a:ext cx="14140658" cy="18439344"/>
          </a:xfrm>
        </p:spPr>
        <p:txBody>
          <a:bodyPr/>
          <a:lstStyle>
            <a:lvl1pPr>
              <a:defRPr sz="9600"/>
            </a:lvl1pPr>
            <a:lvl2pPr>
              <a:defRPr sz="8000"/>
            </a:lvl2pPr>
            <a:lvl3pPr>
              <a:defRPr sz="72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257589" y="7163860"/>
            <a:ext cx="14146213" cy="2985556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789" indent="0">
              <a:buNone/>
              <a:defRPr sz="8000" b="1"/>
            </a:lvl2pPr>
            <a:lvl3pPr marL="3657577" indent="0">
              <a:buNone/>
              <a:defRPr sz="7200" b="1"/>
            </a:lvl3pPr>
            <a:lvl4pPr marL="5486366" indent="0">
              <a:buNone/>
              <a:defRPr sz="6400" b="1"/>
            </a:lvl4pPr>
            <a:lvl5pPr marL="7315154" indent="0">
              <a:buNone/>
              <a:defRPr sz="6400" b="1"/>
            </a:lvl5pPr>
            <a:lvl6pPr marL="9143943" indent="0">
              <a:buNone/>
              <a:defRPr sz="6400" b="1"/>
            </a:lvl6pPr>
            <a:lvl7pPr marL="10972731" indent="0">
              <a:buNone/>
              <a:defRPr sz="6400" b="1"/>
            </a:lvl7pPr>
            <a:lvl8pPr marL="12801520" indent="0">
              <a:buNone/>
              <a:defRPr sz="6400" b="1"/>
            </a:lvl8pPr>
            <a:lvl9pPr marL="14630309" indent="0">
              <a:buNone/>
              <a:defRPr sz="6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257589" y="10149416"/>
            <a:ext cx="14146213" cy="18439344"/>
          </a:xfrm>
        </p:spPr>
        <p:txBody>
          <a:bodyPr/>
          <a:lstStyle>
            <a:lvl1pPr>
              <a:defRPr sz="9600"/>
            </a:lvl1pPr>
            <a:lvl2pPr>
              <a:defRPr sz="8000"/>
            </a:lvl2pPr>
            <a:lvl3pPr>
              <a:defRPr sz="72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0A9A-0E71-45A7-ADB4-16751B955288}" type="datetimeFigureOut">
              <a:rPr lang="en-US" smtClean="0"/>
              <a:pPr/>
              <a:t>4/15/2014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7207-B1AE-41A2-B609-D00CED95DF6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0A9A-0E71-45A7-ADB4-16751B955288}" type="datetimeFigureOut">
              <a:rPr lang="en-US" smtClean="0"/>
              <a:pPr/>
              <a:t>4/15/2014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7207-B1AE-41A2-B609-D00CED95DF6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0A9A-0E71-45A7-ADB4-16751B955288}" type="datetimeFigureOut">
              <a:rPr lang="en-US" smtClean="0"/>
              <a:pPr/>
              <a:t>4/15/2014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7207-B1AE-41A2-B609-D00CED95DF6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2" y="1274234"/>
            <a:ext cx="10529096" cy="5422900"/>
          </a:xfrm>
        </p:spPr>
        <p:txBody>
          <a:bodyPr anchor="b"/>
          <a:lstStyle>
            <a:lvl1pPr algn="l">
              <a:defRPr sz="8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2675" y="1274236"/>
            <a:ext cx="17891125" cy="27314528"/>
          </a:xfrm>
        </p:spPr>
        <p:txBody>
          <a:bodyPr/>
          <a:lstStyle>
            <a:lvl1pPr>
              <a:defRPr sz="12800"/>
            </a:lvl1pPr>
            <a:lvl2pPr>
              <a:defRPr sz="11200"/>
            </a:lvl2pPr>
            <a:lvl3pPr>
              <a:defRPr sz="96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2" y="6697136"/>
            <a:ext cx="10529096" cy="21891628"/>
          </a:xfrm>
        </p:spPr>
        <p:txBody>
          <a:bodyPr/>
          <a:lstStyle>
            <a:lvl1pPr marL="0" indent="0">
              <a:buNone/>
              <a:defRPr sz="5600"/>
            </a:lvl1pPr>
            <a:lvl2pPr marL="1828789" indent="0">
              <a:buNone/>
              <a:defRPr sz="4800"/>
            </a:lvl2pPr>
            <a:lvl3pPr marL="3657577" indent="0">
              <a:buNone/>
              <a:defRPr sz="4000"/>
            </a:lvl3pPr>
            <a:lvl4pPr marL="5486366" indent="0">
              <a:buNone/>
              <a:defRPr sz="3600"/>
            </a:lvl4pPr>
            <a:lvl5pPr marL="7315154" indent="0">
              <a:buNone/>
              <a:defRPr sz="3600"/>
            </a:lvl5pPr>
            <a:lvl6pPr marL="9143943" indent="0">
              <a:buNone/>
              <a:defRPr sz="3600"/>
            </a:lvl6pPr>
            <a:lvl7pPr marL="10972731" indent="0">
              <a:buNone/>
              <a:defRPr sz="3600"/>
            </a:lvl7pPr>
            <a:lvl8pPr marL="12801520" indent="0">
              <a:buNone/>
              <a:defRPr sz="3600"/>
            </a:lvl8pPr>
            <a:lvl9pPr marL="14630309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0A9A-0E71-45A7-ADB4-16751B955288}" type="datetimeFigureOut">
              <a:rPr lang="en-US" smtClean="0"/>
              <a:pPr/>
              <a:t>4/15/2014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7207-B1AE-41A2-B609-D00CED95DF6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3008" y="22402800"/>
            <a:ext cx="19202400" cy="2644778"/>
          </a:xfrm>
        </p:spPr>
        <p:txBody>
          <a:bodyPr anchor="b"/>
          <a:lstStyle>
            <a:lvl1pPr algn="l">
              <a:defRPr sz="8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73008" y="2859616"/>
            <a:ext cx="19202400" cy="19202400"/>
          </a:xfrm>
        </p:spPr>
        <p:txBody>
          <a:bodyPr/>
          <a:lstStyle>
            <a:lvl1pPr marL="0" indent="0">
              <a:buNone/>
              <a:defRPr sz="12800"/>
            </a:lvl1pPr>
            <a:lvl2pPr marL="1828789" indent="0">
              <a:buNone/>
              <a:defRPr sz="11200"/>
            </a:lvl2pPr>
            <a:lvl3pPr marL="3657577" indent="0">
              <a:buNone/>
              <a:defRPr sz="9600"/>
            </a:lvl3pPr>
            <a:lvl4pPr marL="5486366" indent="0">
              <a:buNone/>
              <a:defRPr sz="8000"/>
            </a:lvl4pPr>
            <a:lvl5pPr marL="7315154" indent="0">
              <a:buNone/>
              <a:defRPr sz="8000"/>
            </a:lvl5pPr>
            <a:lvl6pPr marL="9143943" indent="0">
              <a:buNone/>
              <a:defRPr sz="8000"/>
            </a:lvl6pPr>
            <a:lvl7pPr marL="10972731" indent="0">
              <a:buNone/>
              <a:defRPr sz="8000"/>
            </a:lvl7pPr>
            <a:lvl8pPr marL="12801520" indent="0">
              <a:buNone/>
              <a:defRPr sz="8000"/>
            </a:lvl8pPr>
            <a:lvl9pPr marL="14630309" indent="0">
              <a:buNone/>
              <a:defRPr sz="8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73008" y="25047578"/>
            <a:ext cx="19202400" cy="3756022"/>
          </a:xfrm>
        </p:spPr>
        <p:txBody>
          <a:bodyPr/>
          <a:lstStyle>
            <a:lvl1pPr marL="0" indent="0">
              <a:buNone/>
              <a:defRPr sz="5600"/>
            </a:lvl1pPr>
            <a:lvl2pPr marL="1828789" indent="0">
              <a:buNone/>
              <a:defRPr sz="4800"/>
            </a:lvl2pPr>
            <a:lvl3pPr marL="3657577" indent="0">
              <a:buNone/>
              <a:defRPr sz="4000"/>
            </a:lvl3pPr>
            <a:lvl4pPr marL="5486366" indent="0">
              <a:buNone/>
              <a:defRPr sz="3600"/>
            </a:lvl4pPr>
            <a:lvl5pPr marL="7315154" indent="0">
              <a:buNone/>
              <a:defRPr sz="3600"/>
            </a:lvl5pPr>
            <a:lvl6pPr marL="9143943" indent="0">
              <a:buNone/>
              <a:defRPr sz="3600"/>
            </a:lvl6pPr>
            <a:lvl7pPr marL="10972731" indent="0">
              <a:buNone/>
              <a:defRPr sz="3600"/>
            </a:lvl7pPr>
            <a:lvl8pPr marL="12801520" indent="0">
              <a:buNone/>
              <a:defRPr sz="3600"/>
            </a:lvl8pPr>
            <a:lvl9pPr marL="14630309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0A9A-0E71-45A7-ADB4-16751B955288}" type="datetimeFigureOut">
              <a:rPr lang="en-US" smtClean="0"/>
              <a:pPr/>
              <a:t>4/15/2014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7207-B1AE-41A2-B609-D00CED95DF6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0200" y="1281644"/>
            <a:ext cx="28803600" cy="5334000"/>
          </a:xfrm>
          <a:prstGeom prst="rect">
            <a:avLst/>
          </a:prstGeom>
        </p:spPr>
        <p:txBody>
          <a:bodyPr vert="horz" lIns="365758" tIns="182879" rIns="365758" bIns="18287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7467603"/>
            <a:ext cx="28803600" cy="21121160"/>
          </a:xfrm>
          <a:prstGeom prst="rect">
            <a:avLst/>
          </a:prstGeom>
        </p:spPr>
        <p:txBody>
          <a:bodyPr vert="horz" lIns="365758" tIns="182879" rIns="365758" bIns="1828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00200" y="29662970"/>
            <a:ext cx="7467600" cy="1703916"/>
          </a:xfrm>
          <a:prstGeom prst="rect">
            <a:avLst/>
          </a:prstGeom>
        </p:spPr>
        <p:txBody>
          <a:bodyPr vert="horz" lIns="365758" tIns="182879" rIns="365758" bIns="182879" rtlCol="0" anchor="ctr"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10A9A-0E71-45A7-ADB4-16751B955288}" type="datetimeFigureOut">
              <a:rPr lang="en-US" smtClean="0"/>
              <a:pPr/>
              <a:t>4/15/2014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34700" y="29662970"/>
            <a:ext cx="10134600" cy="1703916"/>
          </a:xfrm>
          <a:prstGeom prst="rect">
            <a:avLst/>
          </a:prstGeom>
        </p:spPr>
        <p:txBody>
          <a:bodyPr vert="horz" lIns="365758" tIns="182879" rIns="365758" bIns="182879" rtlCol="0" anchor="ctr"/>
          <a:lstStyle>
            <a:lvl1pPr algn="ct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936200" y="29662970"/>
            <a:ext cx="7467600" cy="1703916"/>
          </a:xfrm>
          <a:prstGeom prst="rect">
            <a:avLst/>
          </a:prstGeom>
        </p:spPr>
        <p:txBody>
          <a:bodyPr vert="horz" lIns="365758" tIns="182879" rIns="365758" bIns="182879" rtlCol="0" anchor="ctr"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37207-B1AE-41A2-B609-D00CED95DF6F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657577" rtl="0" eaLnBrk="1" latinLnBrk="0" hangingPunct="1">
        <a:spcBef>
          <a:spcPct val="0"/>
        </a:spcBef>
        <a:buNone/>
        <a:defRPr sz="17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71591" indent="-1371591" algn="l" defTabSz="3657577" rtl="0" eaLnBrk="1" latinLnBrk="0" hangingPunct="1">
        <a:spcBef>
          <a:spcPct val="20000"/>
        </a:spcBef>
        <a:buFont typeface="Arial" pitchFamily="34" charset="0"/>
        <a:buChar char="•"/>
        <a:defRPr sz="12800" kern="1200">
          <a:solidFill>
            <a:schemeClr val="tx1"/>
          </a:solidFill>
          <a:latin typeface="+mn-lt"/>
          <a:ea typeface="+mn-ea"/>
          <a:cs typeface="+mn-cs"/>
        </a:defRPr>
      </a:lvl1pPr>
      <a:lvl2pPr marL="2971782" indent="-1142993" algn="l" defTabSz="3657577" rtl="0" eaLnBrk="1" latinLnBrk="0" hangingPunct="1">
        <a:spcBef>
          <a:spcPct val="20000"/>
        </a:spcBef>
        <a:buFont typeface="Arial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2pPr>
      <a:lvl3pPr marL="4571971" indent="-914394" algn="l" defTabSz="36575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760" indent="-914394" algn="l" defTabSz="3657577" rtl="0" eaLnBrk="1" latinLnBrk="0" hangingPunct="1">
        <a:spcBef>
          <a:spcPct val="20000"/>
        </a:spcBef>
        <a:buFont typeface="Arial" pitchFamily="34" charset="0"/>
        <a:buChar char="–"/>
        <a:defRPr sz="80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548" indent="-914394" algn="l" defTabSz="3657577" rtl="0" eaLnBrk="1" latinLnBrk="0" hangingPunct="1">
        <a:spcBef>
          <a:spcPct val="20000"/>
        </a:spcBef>
        <a:buFont typeface="Arial" pitchFamily="34" charset="0"/>
        <a:buChar char="»"/>
        <a:defRPr sz="800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337" indent="-914394" algn="l" defTabSz="3657577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126" indent="-914394" algn="l" defTabSz="3657577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5915" indent="-914394" algn="l" defTabSz="3657577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703" indent="-914394" algn="l" defTabSz="3657577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577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789" algn="l" defTabSz="3657577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577" algn="l" defTabSz="3657577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366" algn="l" defTabSz="3657577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315154" algn="l" defTabSz="3657577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3943" algn="l" defTabSz="3657577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731" algn="l" defTabSz="3657577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520" algn="l" defTabSz="3657577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309" algn="l" defTabSz="3657577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00050" y="7600951"/>
            <a:ext cx="13134975" cy="773818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010" tIns="40005" rIns="80010" bIns="40005" rtlCol="0" anchor="ctr"/>
          <a:lstStyle/>
          <a:p>
            <a:pPr algn="ctr"/>
            <a:endParaRPr lang="en-US" sz="4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98576" y="3733800"/>
            <a:ext cx="16678432" cy="1398754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0050" y="2800350"/>
            <a:ext cx="13134975" cy="4733925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010" tIns="40005" rIns="80010" bIns="40005" rtlCol="0" anchor="ctr"/>
          <a:lstStyle/>
          <a:p>
            <a:endParaRPr lang="en-US" sz="47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47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47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47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47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47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47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47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47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47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47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47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47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47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47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Motivation</a:t>
            </a:r>
            <a:r>
              <a:rPr lang="en-CA" sz="4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Growth of applications </a:t>
            </a:r>
            <a:r>
              <a:rPr lang="en-US" sz="3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depending on position </a:t>
            </a:r>
            <a:r>
              <a:rPr lang="en-US" sz="3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information.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UWB can provide inexpensive, wireless, indoor positioning with decimeter precision.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IEEE 802.15.4-2011 standard is a solid base for widespread real-time location </a:t>
            </a:r>
            <a:r>
              <a:rPr lang="en-US" sz="3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services.</a:t>
            </a:r>
            <a:endParaRPr lang="en-US" sz="35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UWB positioning systems lose accuracy in non line of sight (NLOS) conditions</a:t>
            </a:r>
            <a:r>
              <a:rPr lang="en-US" sz="3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3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3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47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47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3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47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47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47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47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47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47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47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CA" sz="47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CA" sz="47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4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33650" y="333375"/>
            <a:ext cx="27136725" cy="2200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010" tIns="40005" rIns="80010" bIns="40005" rtlCol="0" anchor="ctr"/>
          <a:lstStyle/>
          <a:p>
            <a:pPr algn="ctr"/>
            <a:endParaRPr lang="en-US" sz="65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b="1" dirty="0" smtClean="0">
              <a:solidFill>
                <a:srgbClr val="FF0000"/>
              </a:solidFill>
              <a:effectLst>
                <a:outerShdw blurRad="50800" dist="50800" dir="5400000" algn="ctr" rotWithShape="0">
                  <a:srgbClr val="000000">
                    <a:alpha val="99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Ultra </a:t>
            </a:r>
            <a:r>
              <a:rPr lang="en-US" b="1" dirty="0" err="1" smtClean="0">
                <a:solidFill>
                  <a:srgbClr val="FF000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WideBand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(UWB)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real time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positioning</a:t>
            </a:r>
          </a:p>
          <a:p>
            <a:pPr algn="ctr"/>
            <a:r>
              <a:rPr lang="en-US" sz="35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Mohammadreza</a:t>
            </a:r>
            <a:r>
              <a:rPr lang="en-US" sz="3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Yavari</a:t>
            </a:r>
            <a:r>
              <a:rPr lang="en-US" sz="3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and Bradford G. Nickerson</a:t>
            </a:r>
          </a:p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University of New Brunswick, Faculty of Computer Science</a:t>
            </a:r>
          </a:p>
          <a:p>
            <a:pPr algn="ctr"/>
            <a:endParaRPr lang="en-US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6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CA" sz="6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1" name="Rectangle 330"/>
          <p:cNvSpPr/>
          <p:nvPr/>
        </p:nvSpPr>
        <p:spPr>
          <a:xfrm>
            <a:off x="13601700" y="2800350"/>
            <a:ext cx="18068925" cy="1792605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010" tIns="40005" rIns="80010" bIns="40005" rtlCol="0" anchor="ctr"/>
          <a:lstStyle/>
          <a:p>
            <a:pPr algn="ctr"/>
            <a:endParaRPr lang="en-US" sz="4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4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CA" sz="4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6" name="TextBox 235"/>
          <p:cNvSpPr txBox="1"/>
          <p:nvPr/>
        </p:nvSpPr>
        <p:spPr>
          <a:xfrm>
            <a:off x="17225962" y="17221200"/>
            <a:ext cx="11196638" cy="634789"/>
          </a:xfrm>
          <a:prstGeom prst="rect">
            <a:avLst/>
          </a:prstGeom>
          <a:noFill/>
        </p:spPr>
        <p:txBody>
          <a:bodyPr wrap="square" lIns="80010" tIns="40005" rIns="80010" bIns="40005" rtlCol="0">
            <a:spAutoFit/>
          </a:bodyPr>
          <a:lstStyle/>
          <a:p>
            <a:r>
              <a:rPr lang="en-US" altLang="zh-CN" sz="3600" dirty="0" smtClean="0">
                <a:latin typeface="Arial" pitchFamily="34" charset="0"/>
                <a:cs typeface="Arial" pitchFamily="34" charset="0"/>
              </a:rPr>
              <a:t>IEEE 802.15.4-2011, SDS-TW-TOA ranging </a:t>
            </a:r>
            <a:r>
              <a:rPr lang="en-US" altLang="zh-CN" sz="3600" dirty="0" smtClean="0">
                <a:latin typeface="Arial" pitchFamily="34" charset="0"/>
                <a:cs typeface="Arial" pitchFamily="34" charset="0"/>
              </a:rPr>
              <a:t>protocol</a:t>
            </a:r>
            <a:r>
              <a:rPr lang="en-US" altLang="zh-CN" sz="3600" baseline="30000" dirty="0" smtClean="0">
                <a:latin typeface="Arial" pitchFamily="34" charset="0"/>
                <a:cs typeface="Arial" pitchFamily="34" charset="0"/>
              </a:rPr>
              <a:t>1</a:t>
            </a:r>
            <a:endParaRPr lang="en-US" altLang="zh-CN" sz="36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1" name="图片 30" descr="unbc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90598" y="29231448"/>
            <a:ext cx="5963891" cy="1766309"/>
          </a:xfrm>
          <a:prstGeom prst="rect">
            <a:avLst/>
          </a:prstGeom>
        </p:spPr>
      </p:pic>
      <p:pic>
        <p:nvPicPr>
          <p:cNvPr id="32" name="图片 31" descr="NBIF_without_tagline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58049" y="29277555"/>
            <a:ext cx="4574644" cy="2030220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15773400" y="3048000"/>
            <a:ext cx="13792200" cy="680956"/>
          </a:xfrm>
          <a:prstGeom prst="rect">
            <a:avLst/>
          </a:prstGeom>
          <a:noFill/>
        </p:spPr>
        <p:txBody>
          <a:bodyPr wrap="square" lIns="80010" tIns="40005" rIns="80010" bIns="40005" rtlCol="0">
            <a:spAutoFit/>
          </a:bodyPr>
          <a:lstStyle/>
          <a:p>
            <a:pPr algn="ctr"/>
            <a:r>
              <a:rPr lang="en-US" altLang="zh-CN" sz="39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Ranging protocol</a:t>
            </a:r>
            <a:endParaRPr lang="en-US" altLang="zh-CN" sz="47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143000" y="7777244"/>
            <a:ext cx="11658600" cy="680956"/>
          </a:xfrm>
          <a:prstGeom prst="rect">
            <a:avLst/>
          </a:prstGeom>
          <a:noFill/>
        </p:spPr>
        <p:txBody>
          <a:bodyPr wrap="square" lIns="80010" tIns="40005" rIns="80010" bIns="40005" rtlCol="0">
            <a:spAutoFit/>
          </a:bodyPr>
          <a:lstStyle/>
          <a:p>
            <a:pPr algn="ctr"/>
            <a:r>
              <a:rPr lang="en-US" altLang="zh-CN" sz="39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Technology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63859" y="11799708"/>
            <a:ext cx="606742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Decawave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EVK100 evaluation kit.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Accuracy in LOS : 10 cm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IEEE 802.15.4-2011 compliant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Range : up to 290 m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Dimension : 7 cm by 7 cm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Communication rate : 6.8 Mb/s</a:t>
            </a: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56266" y="8863589"/>
            <a:ext cx="2868239" cy="231802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715251" y="11353800"/>
            <a:ext cx="489585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Inertial Navigation Unit (IMU) Digital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Combo Board - 6 Degrees of Freedom 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Gyroscope : ITG3200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Accelerometer :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ADXL345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Dimension : 1.52 cm by 1.65 cm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0050" y="21564600"/>
            <a:ext cx="13142214" cy="7133448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4" name="Group 73"/>
          <p:cNvGrpSpPr/>
          <p:nvPr/>
        </p:nvGrpSpPr>
        <p:grpSpPr>
          <a:xfrm>
            <a:off x="685800" y="22658457"/>
            <a:ext cx="12649200" cy="6068943"/>
            <a:chOff x="838200" y="21945600"/>
            <a:chExt cx="12649200" cy="6068943"/>
          </a:xfrm>
        </p:grpSpPr>
        <p:grpSp>
          <p:nvGrpSpPr>
            <p:cNvPr id="13" name="Group 12"/>
            <p:cNvGrpSpPr/>
            <p:nvPr/>
          </p:nvGrpSpPr>
          <p:grpSpPr>
            <a:xfrm>
              <a:off x="7772400" y="24882484"/>
              <a:ext cx="3909116" cy="1863716"/>
              <a:chOff x="8130484" y="23164800"/>
              <a:chExt cx="3909116" cy="1863716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8130484" y="23164800"/>
                <a:ext cx="3909115" cy="1863716"/>
              </a:xfrm>
              <a:prstGeom prst="rect">
                <a:avLst/>
              </a:prstGeom>
              <a:noFill/>
              <a:ln w="1270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8225735" y="23688060"/>
                <a:ext cx="3813865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Kalman</a:t>
                </a:r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Filter</a:t>
                </a:r>
                <a:endParaRPr lang="en-US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4" name="Rectangle 13"/>
            <p:cNvSpPr/>
            <p:nvPr/>
          </p:nvSpPr>
          <p:spPr>
            <a:xfrm>
              <a:off x="838200" y="21945600"/>
              <a:ext cx="3810000" cy="1742460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UWB system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4648200" y="22174200"/>
              <a:ext cx="2743200" cy="0"/>
            </a:xfrm>
            <a:prstGeom prst="straightConnector1">
              <a:avLst/>
            </a:prstGeom>
            <a:ln w="31750" cap="flat">
              <a:solidFill>
                <a:schemeClr val="dk1">
                  <a:shade val="95000"/>
                  <a:satMod val="105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>
              <a:off x="4648200" y="22479000"/>
              <a:ext cx="2743200" cy="0"/>
            </a:xfrm>
            <a:prstGeom prst="straightConnector1">
              <a:avLst/>
            </a:prstGeom>
            <a:ln w="31750" cap="flat">
              <a:solidFill>
                <a:schemeClr val="dk1">
                  <a:shade val="95000"/>
                  <a:satMod val="105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>
              <a:off x="4648200" y="22816830"/>
              <a:ext cx="2743200" cy="0"/>
            </a:xfrm>
            <a:prstGeom prst="straightConnector1">
              <a:avLst/>
            </a:prstGeom>
            <a:ln w="31750" cap="flat">
              <a:solidFill>
                <a:schemeClr val="dk1">
                  <a:shade val="95000"/>
                  <a:satMod val="105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>
              <a:off x="4648200" y="23088600"/>
              <a:ext cx="2743200" cy="0"/>
            </a:xfrm>
            <a:prstGeom prst="straightConnector1">
              <a:avLst/>
            </a:prstGeom>
            <a:ln w="31750" cap="flat">
              <a:solidFill>
                <a:schemeClr val="dk1">
                  <a:shade val="95000"/>
                  <a:satMod val="105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4730959" y="23154660"/>
              <a:ext cx="275569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Range Estimate</a:t>
              </a:r>
              <a:endParaRPr lang="en-US" sz="3200" dirty="0"/>
            </a:p>
          </p:txBody>
        </p:sp>
        <p:grpSp>
          <p:nvGrpSpPr>
            <p:cNvPr id="231" name="Group 230"/>
            <p:cNvGrpSpPr/>
            <p:nvPr/>
          </p:nvGrpSpPr>
          <p:grpSpPr>
            <a:xfrm>
              <a:off x="7391399" y="21945600"/>
              <a:ext cx="5343031" cy="1742460"/>
              <a:chOff x="7391399" y="21945600"/>
              <a:chExt cx="5343031" cy="1742460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7391399" y="21945600"/>
                <a:ext cx="5343031" cy="1742460"/>
              </a:xfrm>
              <a:prstGeom prst="rect">
                <a:avLst/>
              </a:prstGeom>
              <a:noFill/>
              <a:ln w="1270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5" name="TextBox 224"/>
              <p:cNvSpPr txBox="1"/>
              <p:nvPr/>
            </p:nvSpPr>
            <p:spPr>
              <a:xfrm>
                <a:off x="7483684" y="22385219"/>
                <a:ext cx="5158463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dirty="0" smtClean="0"/>
                  <a:t>NLOS error mitigation</a:t>
                </a:r>
                <a:endParaRPr lang="en-US" sz="4400" dirty="0"/>
              </a:p>
            </p:txBody>
          </p:sp>
        </p:grpSp>
        <p:cxnSp>
          <p:nvCxnSpPr>
            <p:cNvPr id="227" name="Straight Arrow Connector 226"/>
            <p:cNvCxnSpPr/>
            <p:nvPr/>
          </p:nvCxnSpPr>
          <p:spPr>
            <a:xfrm>
              <a:off x="9296400" y="23688060"/>
              <a:ext cx="0" cy="119442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>
              <a:off x="9677400" y="23698200"/>
              <a:ext cx="0" cy="119442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>
              <a:off x="10058400" y="23698200"/>
              <a:ext cx="0" cy="119442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/>
            <p:nvPr/>
          </p:nvCxnSpPr>
          <p:spPr>
            <a:xfrm>
              <a:off x="10439400" y="23698200"/>
              <a:ext cx="0" cy="119442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230" name="Group 229"/>
            <p:cNvGrpSpPr/>
            <p:nvPr/>
          </p:nvGrpSpPr>
          <p:grpSpPr>
            <a:xfrm>
              <a:off x="838200" y="25069800"/>
              <a:ext cx="4267200" cy="1558916"/>
              <a:chOff x="1676401" y="24882484"/>
              <a:chExt cx="4267200" cy="1558916"/>
            </a:xfrm>
          </p:grpSpPr>
          <p:sp>
            <p:nvSpPr>
              <p:cNvPr id="228" name="Rectangle 227"/>
              <p:cNvSpPr/>
              <p:nvPr/>
            </p:nvSpPr>
            <p:spPr>
              <a:xfrm>
                <a:off x="1676401" y="24882484"/>
                <a:ext cx="4267200" cy="1558916"/>
              </a:xfrm>
              <a:prstGeom prst="rect">
                <a:avLst/>
              </a:prstGeom>
              <a:noFill/>
              <a:ln w="1270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9" name="TextBox 228"/>
              <p:cNvSpPr txBox="1"/>
              <p:nvPr/>
            </p:nvSpPr>
            <p:spPr>
              <a:xfrm>
                <a:off x="1981199" y="25258999"/>
                <a:ext cx="3724096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INS system</a:t>
                </a:r>
                <a:endParaRPr lang="en-US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240" name="Straight Arrow Connector 239"/>
            <p:cNvCxnSpPr/>
            <p:nvPr/>
          </p:nvCxnSpPr>
          <p:spPr>
            <a:xfrm>
              <a:off x="5105400" y="25446315"/>
              <a:ext cx="2667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/>
            <p:nvPr/>
          </p:nvCxnSpPr>
          <p:spPr>
            <a:xfrm>
              <a:off x="5105400" y="25984200"/>
              <a:ext cx="2667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1" name="TextBox 240"/>
            <p:cNvSpPr txBox="1"/>
            <p:nvPr/>
          </p:nvSpPr>
          <p:spPr>
            <a:xfrm>
              <a:off x="5203661" y="24892624"/>
              <a:ext cx="252088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Acceleration</a:t>
              </a:r>
              <a:endParaRPr lang="en-US" sz="3600" dirty="0"/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5105400" y="25885914"/>
              <a:ext cx="257500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Orientation</a:t>
              </a:r>
              <a:endParaRPr lang="en-US" sz="4000" dirty="0"/>
            </a:p>
          </p:txBody>
        </p:sp>
        <p:cxnSp>
          <p:nvCxnSpPr>
            <p:cNvPr id="254" name="Straight Arrow Connector 253"/>
            <p:cNvCxnSpPr>
              <a:stCxn id="11" idx="3"/>
            </p:cNvCxnSpPr>
            <p:nvPr/>
          </p:nvCxnSpPr>
          <p:spPr>
            <a:xfrm>
              <a:off x="11681515" y="25814342"/>
              <a:ext cx="1780711" cy="69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12801600" y="25814342"/>
              <a:ext cx="0" cy="154145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>
              <a:off x="10315575" y="27355800"/>
              <a:ext cx="248602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 flipV="1">
              <a:off x="10315575" y="26746200"/>
              <a:ext cx="0" cy="609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9276040" y="27306657"/>
              <a:ext cx="215527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Feedback</a:t>
              </a:r>
              <a:endParaRPr lang="en-US" sz="40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1797129" y="24993475"/>
              <a:ext cx="16902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Position</a:t>
              </a:r>
              <a:endParaRPr lang="en-US" sz="6000" dirty="0"/>
            </a:p>
          </p:txBody>
        </p:sp>
      </p:grpSp>
      <p:sp>
        <p:nvSpPr>
          <p:cNvPr id="113" name="TextBox 112"/>
          <p:cNvSpPr txBox="1"/>
          <p:nvPr/>
        </p:nvSpPr>
        <p:spPr>
          <a:xfrm>
            <a:off x="1048880" y="21672701"/>
            <a:ext cx="11658600" cy="680956"/>
          </a:xfrm>
          <a:prstGeom prst="rect">
            <a:avLst/>
          </a:prstGeom>
          <a:noFill/>
        </p:spPr>
        <p:txBody>
          <a:bodyPr wrap="square" lIns="80010" tIns="40005" rIns="80010" bIns="40005" rtlCol="0">
            <a:spAutoFit/>
          </a:bodyPr>
          <a:lstStyle/>
          <a:p>
            <a:pPr algn="ctr"/>
            <a:r>
              <a:rPr lang="en-US" altLang="zh-CN" sz="39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System architecture</a:t>
            </a:r>
          </a:p>
        </p:txBody>
      </p:sp>
      <p:sp>
        <p:nvSpPr>
          <p:cNvPr id="78" name="Rectangle 77"/>
          <p:cNvSpPr/>
          <p:nvPr/>
        </p:nvSpPr>
        <p:spPr>
          <a:xfrm>
            <a:off x="13601700" y="20878799"/>
            <a:ext cx="18068925" cy="9458325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17208492" y="20970637"/>
            <a:ext cx="11658600" cy="680956"/>
          </a:xfrm>
          <a:prstGeom prst="rect">
            <a:avLst/>
          </a:prstGeom>
          <a:noFill/>
        </p:spPr>
        <p:txBody>
          <a:bodyPr wrap="square" lIns="80010" tIns="40005" rIns="80010" bIns="40005" rtlCol="0">
            <a:spAutoFit/>
          </a:bodyPr>
          <a:lstStyle/>
          <a:p>
            <a:pPr algn="ctr"/>
            <a:r>
              <a:rPr lang="en-US" altLang="zh-CN" sz="39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Objectives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3868400" y="22013179"/>
            <a:ext cx="17221200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+mj-lt"/>
              <a:buAutoNum type="arabicPeriod"/>
            </a:pPr>
            <a:r>
              <a:rPr lang="en-US" sz="4400" dirty="0" smtClean="0"/>
              <a:t>How much is the </a:t>
            </a:r>
            <a:r>
              <a:rPr lang="en-US" sz="4400" dirty="0" smtClean="0"/>
              <a:t>accuracy </a:t>
            </a:r>
            <a:r>
              <a:rPr lang="en-US" sz="4400" dirty="0" smtClean="0"/>
              <a:t>of </a:t>
            </a:r>
            <a:r>
              <a:rPr lang="en-US" sz="4400" dirty="0" err="1" smtClean="0"/>
              <a:t>Decawave</a:t>
            </a:r>
            <a:r>
              <a:rPr lang="en-US" sz="4400" dirty="0" smtClean="0"/>
              <a:t> UWB positioning in LOS/NLOS condition?</a:t>
            </a:r>
          </a:p>
          <a:p>
            <a:pPr marL="1143000" indent="-1143000">
              <a:buFont typeface="+mj-lt"/>
              <a:buAutoNum type="arabicPeriod"/>
            </a:pPr>
            <a:r>
              <a:rPr lang="en-US" sz="4400" dirty="0" smtClean="0"/>
              <a:t>Is it possible to have a communication channel simultaneous with positioning? If yes, how much is the maximum communication </a:t>
            </a:r>
            <a:r>
              <a:rPr lang="en-US" sz="4400" dirty="0" smtClean="0"/>
              <a:t>rate?</a:t>
            </a:r>
            <a:endParaRPr lang="en-US" sz="4400" dirty="0" smtClean="0"/>
          </a:p>
          <a:p>
            <a:pPr marL="1143000" indent="-1143000">
              <a:buFont typeface="+mj-lt"/>
              <a:buAutoNum type="arabicPeriod"/>
            </a:pPr>
            <a:r>
              <a:rPr lang="en-US" sz="4400" dirty="0"/>
              <a:t>How much can NLOS error be mitigated by methods proposed in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 smtClean="0"/>
              <a:t>the </a:t>
            </a:r>
            <a:r>
              <a:rPr lang="en-US" sz="4400" dirty="0"/>
              <a:t>literature</a:t>
            </a:r>
            <a:r>
              <a:rPr lang="en-US" sz="4400" dirty="0" smtClean="0"/>
              <a:t>?</a:t>
            </a:r>
          </a:p>
          <a:p>
            <a:pPr marL="1143000" indent="-1143000">
              <a:buFont typeface="+mj-lt"/>
              <a:buAutoNum type="arabicPeriod"/>
            </a:pPr>
            <a:r>
              <a:rPr lang="en-US" sz="4400" dirty="0" smtClean="0"/>
              <a:t>How </a:t>
            </a:r>
            <a:r>
              <a:rPr lang="en-US" sz="4400" dirty="0" smtClean="0"/>
              <a:t>much can </a:t>
            </a:r>
            <a:r>
              <a:rPr lang="en-US" sz="4400" dirty="0" smtClean="0"/>
              <a:t>inertial measurement unit (IMU) </a:t>
            </a:r>
            <a:r>
              <a:rPr lang="en-US" sz="4400" dirty="0" smtClean="0"/>
              <a:t>and </a:t>
            </a:r>
            <a:r>
              <a:rPr lang="en-US" sz="4400" dirty="0" err="1" smtClean="0"/>
              <a:t>Kalman</a:t>
            </a:r>
            <a:r>
              <a:rPr lang="en-US" sz="4400" dirty="0" smtClean="0"/>
              <a:t> filter increase the LOS/NLOS accuracy of </a:t>
            </a:r>
            <a:r>
              <a:rPr lang="en-US" sz="4400" dirty="0" smtClean="0"/>
              <a:t>UWB systems ?</a:t>
            </a:r>
            <a:endParaRPr lang="en-US" sz="4400" dirty="0" smtClean="0"/>
          </a:p>
          <a:p>
            <a:pPr marL="1143000" indent="-1143000">
              <a:buFont typeface="+mj-lt"/>
              <a:buAutoNum type="arabicPeriod"/>
            </a:pPr>
            <a:r>
              <a:rPr lang="en-US" sz="4400" dirty="0" smtClean="0"/>
              <a:t>What </a:t>
            </a:r>
            <a:r>
              <a:rPr lang="en-US" sz="4400" dirty="0"/>
              <a:t>is the minimum number and arrangement of UWB base stations </a:t>
            </a:r>
            <a:r>
              <a:rPr lang="en-US" sz="4400" dirty="0" smtClean="0"/>
              <a:t>required </a:t>
            </a:r>
            <a:r>
              <a:rPr lang="en-US" sz="4400" dirty="0"/>
              <a:t>for accurate positioning, and how does one find </a:t>
            </a:r>
            <a:r>
              <a:rPr lang="en-US" sz="4400" dirty="0" smtClean="0"/>
              <a:t>this?</a:t>
            </a:r>
            <a:endParaRPr lang="en-US" sz="4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52800" y="8686800"/>
            <a:ext cx="2057400" cy="267331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886781" y="10896600"/>
            <a:ext cx="22072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www.sparkfun.com</a:t>
            </a:r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400050" y="15491539"/>
            <a:ext cx="13134975" cy="5904856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33375" y="15595463"/>
            <a:ext cx="11658600" cy="680956"/>
          </a:xfrm>
          <a:prstGeom prst="rect">
            <a:avLst/>
          </a:prstGeom>
          <a:noFill/>
        </p:spPr>
        <p:txBody>
          <a:bodyPr wrap="square" lIns="80010" tIns="40005" rIns="80010" bIns="40005" rtlCol="0">
            <a:spAutoFit/>
          </a:bodyPr>
          <a:lstStyle/>
          <a:p>
            <a:pPr algn="ctr"/>
            <a:r>
              <a:rPr lang="en-US" altLang="zh-CN" sz="39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Methodology</a:t>
            </a:r>
            <a:endParaRPr lang="en-US" altLang="zh-CN" sz="39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20000" y="17749897"/>
            <a:ext cx="55928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Line follower robot with infrared (IR) blocker plate detects actual 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position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 real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time.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3868400" y="30698710"/>
            <a:ext cx="1258716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1- </a:t>
            </a:r>
            <a:r>
              <a:rPr lang="en-US" sz="2800" dirty="0"/>
              <a:t>I. G. </a:t>
            </a:r>
            <a:r>
              <a:rPr lang="en-US" sz="2800" dirty="0" err="1"/>
              <a:t>Zafer</a:t>
            </a:r>
            <a:r>
              <a:rPr lang="en-US" sz="2800" dirty="0"/>
              <a:t> </a:t>
            </a:r>
            <a:r>
              <a:rPr lang="en-US" sz="2800" dirty="0" err="1"/>
              <a:t>Sahinoglu</a:t>
            </a:r>
            <a:r>
              <a:rPr lang="en-US" sz="2800" dirty="0"/>
              <a:t>, </a:t>
            </a:r>
            <a:r>
              <a:rPr lang="en-US" sz="2800" dirty="0" err="1"/>
              <a:t>Sinan</a:t>
            </a:r>
            <a:r>
              <a:rPr lang="en-US" sz="2800" dirty="0"/>
              <a:t> </a:t>
            </a:r>
            <a:r>
              <a:rPr lang="en-US" sz="2800" dirty="0" err="1"/>
              <a:t>Gezici</a:t>
            </a:r>
            <a:r>
              <a:rPr lang="en-US" sz="2800" dirty="0"/>
              <a:t>. Ultra-wideband Positioning Systems: Theoretical</a:t>
            </a:r>
          </a:p>
          <a:p>
            <a:r>
              <a:rPr lang="en-US" sz="2800" dirty="0"/>
              <a:t>Limits, Ranging Algorithms, and Protocols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363951"/>
            <a:ext cx="6629399" cy="497204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907000" y="18217575"/>
            <a:ext cx="8036134" cy="21540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rgbClr val="002060"/>
          </a:solidFill>
        </a:ln>
      </a:spPr>
      <a:bodyPr rtlCol="0" anchor="ctr"/>
      <a:lstStyle>
        <a:defPPr>
          <a:defRPr sz="4400" dirty="0" smtClean="0">
            <a:solidFill>
              <a:schemeClr val="tx1"/>
            </a:solidFill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6732</TotalTime>
  <Words>247</Words>
  <Application>Microsoft Office PowerPoint</Application>
  <PresentationFormat>Custom</PresentationFormat>
  <Paragraphs>77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Sensor Web Language for Dynamic Sensor Networks Gunita Saini and Bradford G. Nickerson University of New Brunswick, Faculty of Computer Science</dc:title>
  <dc:creator>Jamie</dc:creator>
  <cp:lastModifiedBy>Mosafer</cp:lastModifiedBy>
  <cp:revision>319</cp:revision>
  <dcterms:created xsi:type="dcterms:W3CDTF">2010-03-04T21:16:14Z</dcterms:created>
  <dcterms:modified xsi:type="dcterms:W3CDTF">2014-04-16T12:58:10Z</dcterms:modified>
</cp:coreProperties>
</file>